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715EAB-0C7F-45EA-BCDC-882A0FC806AD}" type="datetimeFigureOut">
              <a:rPr lang="en-IN" smtClean="0"/>
              <a:t>15-07-2024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776164-7A86-493C-B81E-44206B9EDEFB}" type="slidenum">
              <a:rPr lang="en-IN" smtClean="0"/>
              <a:t>‹#›</a:t>
            </a:fld>
            <a:endParaRPr lang="en-IN"/>
          </a:p>
        </p:txBody>
      </p:sp>
    </p:spTree>
    <p:extLst>
      <p:ext uri="{BB962C8B-B14F-4D97-AF65-F5344CB8AC3E}">
        <p14:creationId xmlns:p14="http://schemas.microsoft.com/office/powerpoint/2010/main" val="877895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6776164-7A86-493C-B81E-44206B9EDEFB}" type="slidenum">
              <a:rPr lang="en-IN" smtClean="0"/>
              <a:t>6</a:t>
            </a:fld>
            <a:endParaRPr lang="en-IN"/>
          </a:p>
        </p:txBody>
      </p:sp>
    </p:spTree>
    <p:extLst>
      <p:ext uri="{BB962C8B-B14F-4D97-AF65-F5344CB8AC3E}">
        <p14:creationId xmlns:p14="http://schemas.microsoft.com/office/powerpoint/2010/main" val="1915676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7/15/2024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7/15/2024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7/15/2024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7/15/2024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7/15/2024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7/15/2024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7/15/2024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7/15/2024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C3E07-DABD-D3D5-8B5C-499A6D296A78}"/>
              </a:ext>
            </a:extLst>
          </p:cNvPr>
          <p:cNvSpPr>
            <a:spLocks noGrp="1"/>
          </p:cNvSpPr>
          <p:nvPr>
            <p:ph type="ctrTitle"/>
          </p:nvPr>
        </p:nvSpPr>
        <p:spPr>
          <a:xfrm>
            <a:off x="1915128" y="1788454"/>
            <a:ext cx="8361229" cy="860478"/>
          </a:xfrm>
        </p:spPr>
        <p:txBody>
          <a:bodyPr/>
          <a:lstStyle/>
          <a:p>
            <a:r>
              <a:rPr lang="en-IN" sz="3600" dirty="0">
                <a:latin typeface="Times New Roman" panose="02020603050405020304" pitchFamily="18" charset="0"/>
                <a:cs typeface="Times New Roman" panose="02020603050405020304" pitchFamily="18" charset="0"/>
              </a:rPr>
              <a:t>Capstone Project 4</a:t>
            </a:r>
            <a:br>
              <a:rPr lang="en-IN" sz="3600" dirty="0">
                <a:latin typeface="Times New Roman" panose="02020603050405020304" pitchFamily="18" charset="0"/>
                <a:cs typeface="Times New Roman" panose="02020603050405020304" pitchFamily="18" charset="0"/>
              </a:rPr>
            </a:br>
            <a:r>
              <a:rPr lang="en-IN" sz="3600" dirty="0">
                <a:latin typeface="Times New Roman" panose="02020603050405020304" pitchFamily="18" charset="0"/>
                <a:cs typeface="Times New Roman" panose="02020603050405020304" pitchFamily="18" charset="0"/>
              </a:rPr>
              <a:t>Spotify trends ANALYSIS</a:t>
            </a:r>
            <a:endParaRPr lang="en-IN" sz="3600" dirty="0"/>
          </a:p>
        </p:txBody>
      </p:sp>
      <p:sp>
        <p:nvSpPr>
          <p:cNvPr id="4" name="Subtitle 2">
            <a:extLst>
              <a:ext uri="{FF2B5EF4-FFF2-40B4-BE49-F238E27FC236}">
                <a16:creationId xmlns:a16="http://schemas.microsoft.com/office/drawing/2014/main" id="{9AD5D94D-6B56-1562-4FC7-B66BB93A4CB2}"/>
              </a:ext>
            </a:extLst>
          </p:cNvPr>
          <p:cNvSpPr>
            <a:spLocks noGrp="1"/>
          </p:cNvSpPr>
          <p:nvPr>
            <p:ph type="subTitle" idx="1"/>
          </p:nvPr>
        </p:nvSpPr>
        <p:spPr>
          <a:xfrm>
            <a:off x="8199120" y="3956279"/>
            <a:ext cx="2773680" cy="1086237"/>
          </a:xfrm>
        </p:spPr>
        <p:txBody>
          <a:bodyPr>
            <a:noAutofit/>
          </a:bodyPr>
          <a:lstStyle/>
          <a:p>
            <a:pPr algn="l"/>
            <a:r>
              <a:rPr lang="en-IN" sz="2400" dirty="0">
                <a:latin typeface="Times New Roman" panose="02020603050405020304" pitchFamily="18" charset="0"/>
                <a:cs typeface="Times New Roman" panose="02020603050405020304" pitchFamily="18" charset="0"/>
              </a:rPr>
              <a:t>Presented By:</a:t>
            </a:r>
          </a:p>
          <a:p>
            <a:pPr algn="l"/>
            <a:r>
              <a:rPr lang="en-IN" sz="2400" dirty="0">
                <a:latin typeface="Times New Roman" panose="02020603050405020304" pitchFamily="18" charset="0"/>
                <a:cs typeface="Times New Roman" panose="02020603050405020304" pitchFamily="18" charset="0"/>
              </a:rPr>
              <a:t>Laksmi Priya M</a:t>
            </a:r>
          </a:p>
          <a:p>
            <a:pPr algn="l"/>
            <a:r>
              <a:rPr lang="en-IN" sz="2400" dirty="0">
                <a:latin typeface="Times New Roman" panose="02020603050405020304" pitchFamily="18" charset="0"/>
                <a:cs typeface="Times New Roman" panose="02020603050405020304" pitchFamily="18" charset="0"/>
              </a:rPr>
              <a:t>MBM6</a:t>
            </a:r>
          </a:p>
        </p:txBody>
      </p:sp>
    </p:spTree>
    <p:extLst>
      <p:ext uri="{BB962C8B-B14F-4D97-AF65-F5344CB8AC3E}">
        <p14:creationId xmlns:p14="http://schemas.microsoft.com/office/powerpoint/2010/main" val="601324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094D8-5819-6071-2F64-490892B25157}"/>
              </a:ext>
            </a:extLst>
          </p:cNvPr>
          <p:cNvSpPr>
            <a:spLocks noGrp="1"/>
          </p:cNvSpPr>
          <p:nvPr>
            <p:ph type="title"/>
          </p:nvPr>
        </p:nvSpPr>
        <p:spPr>
          <a:xfrm>
            <a:off x="1913641" y="553825"/>
            <a:ext cx="9040305" cy="897903"/>
          </a:xfrm>
        </p:spPr>
        <p:txBody>
          <a:bodyPr>
            <a:normAutofit/>
          </a:bodyPr>
          <a:lstStyle/>
          <a:p>
            <a:pPr algn="ctr"/>
            <a:r>
              <a:rPr lang="en-US" sz="2800" dirty="0">
                <a:latin typeface="Times New Roman" panose="02020603050405020304" pitchFamily="18" charset="0"/>
                <a:cs typeface="Times New Roman" panose="02020603050405020304" pitchFamily="18" charset="0"/>
              </a:rPr>
              <a:t>Count of Streams by Position and date</a:t>
            </a:r>
            <a:endParaRPr lang="en-IN" sz="2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5E2F754D-4523-17BA-F894-3FAEEBEF02C4}"/>
              </a:ext>
            </a:extLst>
          </p:cNvPr>
          <p:cNvPicPr>
            <a:picLocks noChangeAspect="1"/>
          </p:cNvPicPr>
          <p:nvPr/>
        </p:nvPicPr>
        <p:blipFill>
          <a:blip r:embed="rId2"/>
          <a:stretch>
            <a:fillRect/>
          </a:stretch>
        </p:blipFill>
        <p:spPr>
          <a:xfrm>
            <a:off x="2148264" y="1644977"/>
            <a:ext cx="8714556" cy="4901938"/>
          </a:xfrm>
          <a:prstGeom prst="rect">
            <a:avLst/>
          </a:prstGeom>
        </p:spPr>
      </p:pic>
    </p:spTree>
    <p:extLst>
      <p:ext uri="{BB962C8B-B14F-4D97-AF65-F5344CB8AC3E}">
        <p14:creationId xmlns:p14="http://schemas.microsoft.com/office/powerpoint/2010/main" val="819618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F5CB1-E66D-E803-93E6-F475C8311617}"/>
              </a:ext>
            </a:extLst>
          </p:cNvPr>
          <p:cNvSpPr>
            <a:spLocks noGrp="1"/>
          </p:cNvSpPr>
          <p:nvPr>
            <p:ph type="title"/>
          </p:nvPr>
        </p:nvSpPr>
        <p:spPr>
          <a:xfrm>
            <a:off x="1828798" y="384142"/>
            <a:ext cx="9012025" cy="916757"/>
          </a:xfrm>
        </p:spPr>
        <p:txBody>
          <a:bodyPr>
            <a:normAutofit/>
          </a:bodyPr>
          <a:lstStyle/>
          <a:p>
            <a:pPr algn="ctr"/>
            <a:r>
              <a:rPr lang="en-US" sz="2800" dirty="0">
                <a:latin typeface="Times New Roman" panose="02020603050405020304" pitchFamily="18" charset="0"/>
                <a:cs typeface="Times New Roman" panose="02020603050405020304" pitchFamily="18" charset="0"/>
              </a:rPr>
              <a:t> Average of Streams by Country</a:t>
            </a:r>
            <a:endParaRPr lang="en-IN" sz="2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5825DF3-63BE-C2DF-9A65-EDDB21FECDE4}"/>
              </a:ext>
            </a:extLst>
          </p:cNvPr>
          <p:cNvPicPr>
            <a:picLocks noChangeAspect="1"/>
          </p:cNvPicPr>
          <p:nvPr/>
        </p:nvPicPr>
        <p:blipFill>
          <a:blip r:embed="rId2"/>
          <a:stretch>
            <a:fillRect/>
          </a:stretch>
        </p:blipFill>
        <p:spPr>
          <a:xfrm>
            <a:off x="2318993" y="1494149"/>
            <a:ext cx="8663231" cy="4873068"/>
          </a:xfrm>
          <a:prstGeom prst="rect">
            <a:avLst/>
          </a:prstGeom>
        </p:spPr>
      </p:pic>
    </p:spTree>
    <p:extLst>
      <p:ext uri="{BB962C8B-B14F-4D97-AF65-F5344CB8AC3E}">
        <p14:creationId xmlns:p14="http://schemas.microsoft.com/office/powerpoint/2010/main" val="918948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9F94E-7AA1-78A6-C8A8-B8DBF5EBF74C}"/>
              </a:ext>
            </a:extLst>
          </p:cNvPr>
          <p:cNvSpPr>
            <a:spLocks noGrp="1"/>
          </p:cNvSpPr>
          <p:nvPr>
            <p:ph type="title"/>
          </p:nvPr>
        </p:nvSpPr>
        <p:spPr>
          <a:xfrm>
            <a:off x="1371600" y="685800"/>
            <a:ext cx="9629480" cy="756501"/>
          </a:xfrm>
        </p:spPr>
        <p:txBody>
          <a:bodyPr>
            <a:normAutofit/>
          </a:bodyPr>
          <a:lstStyle/>
          <a:p>
            <a:pPr algn="ctr"/>
            <a:r>
              <a:rPr lang="en-US" sz="2800" dirty="0">
                <a:latin typeface="Times New Roman" panose="02020603050405020304" pitchFamily="18" charset="0"/>
                <a:cs typeface="Times New Roman" panose="02020603050405020304" pitchFamily="18" charset="0"/>
              </a:rPr>
              <a:t> Sum of Streams by Date</a:t>
            </a:r>
            <a:endParaRPr lang="en-IN" sz="2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DFA3F48-F057-6337-F1EE-7A9989E29954}"/>
              </a:ext>
            </a:extLst>
          </p:cNvPr>
          <p:cNvPicPr>
            <a:picLocks noChangeAspect="1"/>
          </p:cNvPicPr>
          <p:nvPr/>
        </p:nvPicPr>
        <p:blipFill>
          <a:blip r:embed="rId2"/>
          <a:stretch>
            <a:fillRect/>
          </a:stretch>
        </p:blipFill>
        <p:spPr>
          <a:xfrm>
            <a:off x="2300139" y="1813482"/>
            <a:ext cx="8251595" cy="4641522"/>
          </a:xfrm>
          <a:prstGeom prst="rect">
            <a:avLst/>
          </a:prstGeom>
        </p:spPr>
      </p:pic>
    </p:spTree>
    <p:extLst>
      <p:ext uri="{BB962C8B-B14F-4D97-AF65-F5344CB8AC3E}">
        <p14:creationId xmlns:p14="http://schemas.microsoft.com/office/powerpoint/2010/main" val="3417729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C93B3-65C2-5433-5A3E-C6F4CB5F1857}"/>
              </a:ext>
            </a:extLst>
          </p:cNvPr>
          <p:cNvSpPr>
            <a:spLocks noGrp="1"/>
          </p:cNvSpPr>
          <p:nvPr>
            <p:ph type="title"/>
          </p:nvPr>
        </p:nvSpPr>
        <p:spPr>
          <a:xfrm>
            <a:off x="1371600" y="685800"/>
            <a:ext cx="9648334" cy="945037"/>
          </a:xfrm>
        </p:spPr>
        <p:txBody>
          <a:bodyPr>
            <a:normAutofit/>
          </a:bodyPr>
          <a:lstStyle/>
          <a:p>
            <a:pPr algn="ctr"/>
            <a:r>
              <a:rPr lang="en-US" sz="2800" dirty="0">
                <a:latin typeface="Times New Roman" panose="02020603050405020304" pitchFamily="18" charset="0"/>
                <a:cs typeface="Times New Roman" panose="02020603050405020304" pitchFamily="18" charset="0"/>
              </a:rPr>
              <a:t>Position change over for top tracks</a:t>
            </a:r>
            <a:endParaRPr lang="en-IN" sz="2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E86916AC-5AC2-97FF-1D54-D16B964D71EB}"/>
              </a:ext>
            </a:extLst>
          </p:cNvPr>
          <p:cNvPicPr>
            <a:picLocks noChangeAspect="1"/>
          </p:cNvPicPr>
          <p:nvPr/>
        </p:nvPicPr>
        <p:blipFill>
          <a:blip r:embed="rId2"/>
          <a:stretch>
            <a:fillRect/>
          </a:stretch>
        </p:blipFill>
        <p:spPr>
          <a:xfrm>
            <a:off x="2456206" y="1974916"/>
            <a:ext cx="7859860" cy="4421171"/>
          </a:xfrm>
          <a:prstGeom prst="rect">
            <a:avLst/>
          </a:prstGeom>
        </p:spPr>
      </p:pic>
    </p:spTree>
    <p:extLst>
      <p:ext uri="{BB962C8B-B14F-4D97-AF65-F5344CB8AC3E}">
        <p14:creationId xmlns:p14="http://schemas.microsoft.com/office/powerpoint/2010/main" val="2800249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D086D-0F04-34B0-7038-24E732AB3492}"/>
              </a:ext>
            </a:extLst>
          </p:cNvPr>
          <p:cNvSpPr>
            <a:spLocks noGrp="1"/>
          </p:cNvSpPr>
          <p:nvPr>
            <p:ph type="title"/>
          </p:nvPr>
        </p:nvSpPr>
        <p:spPr>
          <a:xfrm>
            <a:off x="1743958" y="685800"/>
            <a:ext cx="9228841" cy="935610"/>
          </a:xfrm>
        </p:spPr>
        <p:txBody>
          <a:bodyPr>
            <a:normAutofit/>
          </a:bodyPr>
          <a:lstStyle/>
          <a:p>
            <a:pPr algn="ctr"/>
            <a:r>
              <a:rPr lang="en-US" sz="2800" dirty="0">
                <a:latin typeface="Times New Roman" panose="02020603050405020304" pitchFamily="18" charset="0"/>
                <a:cs typeface="Times New Roman" panose="02020603050405020304" pitchFamily="18" charset="0"/>
              </a:rPr>
              <a:t> Count of Streams by Track Name</a:t>
            </a:r>
            <a:endParaRPr lang="en-IN" sz="2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897886D-AB45-0001-764E-2E3088F60E20}"/>
              </a:ext>
            </a:extLst>
          </p:cNvPr>
          <p:cNvPicPr>
            <a:picLocks noChangeAspect="1"/>
          </p:cNvPicPr>
          <p:nvPr/>
        </p:nvPicPr>
        <p:blipFill>
          <a:blip r:embed="rId2"/>
          <a:stretch>
            <a:fillRect/>
          </a:stretch>
        </p:blipFill>
        <p:spPr>
          <a:xfrm>
            <a:off x="2202729" y="1621410"/>
            <a:ext cx="8543827" cy="4805903"/>
          </a:xfrm>
          <a:prstGeom prst="rect">
            <a:avLst/>
          </a:prstGeom>
        </p:spPr>
      </p:pic>
    </p:spTree>
    <p:extLst>
      <p:ext uri="{BB962C8B-B14F-4D97-AF65-F5344CB8AC3E}">
        <p14:creationId xmlns:p14="http://schemas.microsoft.com/office/powerpoint/2010/main" val="26101260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15803-BEEE-6182-E1E8-563E0BDC122B}"/>
              </a:ext>
            </a:extLst>
          </p:cNvPr>
          <p:cNvSpPr>
            <a:spLocks noGrp="1"/>
          </p:cNvSpPr>
          <p:nvPr>
            <p:ph type="title"/>
          </p:nvPr>
        </p:nvSpPr>
        <p:spPr>
          <a:xfrm>
            <a:off x="1913640" y="685800"/>
            <a:ext cx="9059159" cy="813062"/>
          </a:xfrm>
        </p:spPr>
        <p:txBody>
          <a:bodyPr>
            <a:normAutofit/>
          </a:bodyPr>
          <a:lstStyle/>
          <a:p>
            <a:pPr algn="ctr"/>
            <a:r>
              <a:rPr lang="en-US" sz="2800" dirty="0">
                <a:latin typeface="Times New Roman" panose="02020603050405020304" pitchFamily="18" charset="0"/>
                <a:cs typeface="Times New Roman" panose="02020603050405020304" pitchFamily="18" charset="0"/>
              </a:rPr>
              <a:t> Count of Streams by Artist</a:t>
            </a:r>
            <a:endParaRPr lang="en-IN" sz="2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36E9C4F-1978-3E6F-67AC-73C8E9413F75}"/>
              </a:ext>
            </a:extLst>
          </p:cNvPr>
          <p:cNvPicPr>
            <a:picLocks noChangeAspect="1"/>
          </p:cNvPicPr>
          <p:nvPr/>
        </p:nvPicPr>
        <p:blipFill>
          <a:blip r:embed="rId2"/>
          <a:stretch>
            <a:fillRect/>
          </a:stretch>
        </p:blipFill>
        <p:spPr>
          <a:xfrm>
            <a:off x="2165022" y="1668545"/>
            <a:ext cx="8807777" cy="4954375"/>
          </a:xfrm>
          <a:prstGeom prst="rect">
            <a:avLst/>
          </a:prstGeom>
        </p:spPr>
      </p:pic>
    </p:spTree>
    <p:extLst>
      <p:ext uri="{BB962C8B-B14F-4D97-AF65-F5344CB8AC3E}">
        <p14:creationId xmlns:p14="http://schemas.microsoft.com/office/powerpoint/2010/main" val="39356274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29813-D015-4A0E-EA65-18724D447FD2}"/>
              </a:ext>
            </a:extLst>
          </p:cNvPr>
          <p:cNvSpPr>
            <a:spLocks noGrp="1"/>
          </p:cNvSpPr>
          <p:nvPr>
            <p:ph type="title"/>
          </p:nvPr>
        </p:nvSpPr>
        <p:spPr>
          <a:xfrm>
            <a:off x="1960774" y="685800"/>
            <a:ext cx="9012025" cy="841342"/>
          </a:xfrm>
        </p:spPr>
        <p:txBody>
          <a:bodyPr>
            <a:normAutofit/>
          </a:bodyPr>
          <a:lstStyle/>
          <a:p>
            <a:pPr algn="ctr"/>
            <a:r>
              <a:rPr lang="en-IN" sz="2800" dirty="0">
                <a:latin typeface="Times New Roman" panose="02020603050405020304" pitchFamily="18" charset="0"/>
                <a:cs typeface="Times New Roman" panose="02020603050405020304" pitchFamily="18" charset="0"/>
              </a:rPr>
              <a:t>Dashboard</a:t>
            </a:r>
          </a:p>
        </p:txBody>
      </p:sp>
      <p:pic>
        <p:nvPicPr>
          <p:cNvPr id="5" name="Picture 4">
            <a:extLst>
              <a:ext uri="{FF2B5EF4-FFF2-40B4-BE49-F238E27FC236}">
                <a16:creationId xmlns:a16="http://schemas.microsoft.com/office/drawing/2014/main" id="{F8ED104B-F632-580A-8326-DDFD78DAD06A}"/>
              </a:ext>
            </a:extLst>
          </p:cNvPr>
          <p:cNvPicPr>
            <a:picLocks noChangeAspect="1"/>
          </p:cNvPicPr>
          <p:nvPr/>
        </p:nvPicPr>
        <p:blipFill>
          <a:blip r:embed="rId2"/>
          <a:stretch>
            <a:fillRect/>
          </a:stretch>
        </p:blipFill>
        <p:spPr>
          <a:xfrm>
            <a:off x="2347274" y="1725106"/>
            <a:ext cx="8524972" cy="4795297"/>
          </a:xfrm>
          <a:prstGeom prst="rect">
            <a:avLst/>
          </a:prstGeom>
        </p:spPr>
      </p:pic>
    </p:spTree>
    <p:extLst>
      <p:ext uri="{BB962C8B-B14F-4D97-AF65-F5344CB8AC3E}">
        <p14:creationId xmlns:p14="http://schemas.microsoft.com/office/powerpoint/2010/main" val="3007191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7D898-4D81-53E3-CFF7-BDB4D6B8AAB2}"/>
              </a:ext>
            </a:extLst>
          </p:cNvPr>
          <p:cNvSpPr>
            <a:spLocks noGrp="1"/>
          </p:cNvSpPr>
          <p:nvPr>
            <p:ph type="title"/>
          </p:nvPr>
        </p:nvSpPr>
        <p:spPr>
          <a:xfrm>
            <a:off x="1371600" y="247650"/>
            <a:ext cx="9601200" cy="1485900"/>
          </a:xfrm>
        </p:spPr>
        <p:txBody>
          <a:bodyPr>
            <a:noAutofit/>
          </a:bodyPr>
          <a:lstStyle/>
          <a:p>
            <a:pPr algn="ctr"/>
            <a:r>
              <a:rPr lang="en-IN" sz="3600" b="1" kern="0" dirty="0">
                <a:effectLst/>
                <a:latin typeface="Times New Roman" panose="02020603050405020304" pitchFamily="18" charset="0"/>
                <a:ea typeface="Times New Roman" panose="02020603050405020304" pitchFamily="18" charset="0"/>
                <a:cs typeface="Times New Roman" panose="02020603050405020304" pitchFamily="18" charset="0"/>
              </a:rPr>
              <a:t>Analysis and </a:t>
            </a:r>
            <a:r>
              <a:rPr lang="en-IN" sz="3600" b="1" kern="0" dirty="0">
                <a:latin typeface="Times New Roman" panose="02020603050405020304" pitchFamily="18" charset="0"/>
                <a:cs typeface="Times New Roman" panose="02020603050405020304" pitchFamily="18" charset="0"/>
              </a:rPr>
              <a:t>Recommendation</a:t>
            </a:r>
            <a:r>
              <a:rPr lang="en-IN" sz="3600" dirty="0">
                <a:latin typeface="Times New Roman" panose="02020603050405020304" pitchFamily="18" charset="0"/>
                <a:cs typeface="Times New Roman" panose="02020603050405020304" pitchFamily="18" charset="0"/>
              </a:rPr>
              <a:t> </a:t>
            </a:r>
            <a:r>
              <a:rPr lang="en-IN" sz="3600" b="1" kern="0" dirty="0">
                <a:effectLst/>
                <a:latin typeface="Times New Roman" panose="02020603050405020304" pitchFamily="18" charset="0"/>
                <a:ea typeface="Times New Roman" panose="02020603050405020304" pitchFamily="18" charset="0"/>
                <a:cs typeface="Times New Roman" panose="02020603050405020304" pitchFamily="18" charset="0"/>
              </a:rPr>
              <a:t>for Creating Advertisements Strategy</a:t>
            </a:r>
            <a:br>
              <a:rPr lang="en-IN" sz="3600" kern="100" dirty="0">
                <a:effectLst/>
                <a:latin typeface="Times New Roman" panose="02020603050405020304" pitchFamily="18" charset="0"/>
                <a:ea typeface="Aptos" panose="020B0004020202020204" pitchFamily="34" charset="0"/>
                <a:cs typeface="Times New Roman" panose="02020603050405020304" pitchFamily="18" charset="0"/>
              </a:rPr>
            </a:b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A1F6A7E-F171-EFBA-8D18-DB3200199170}"/>
              </a:ext>
            </a:extLst>
          </p:cNvPr>
          <p:cNvSpPr>
            <a:spLocks noGrp="1"/>
          </p:cNvSpPr>
          <p:nvPr>
            <p:ph idx="1"/>
          </p:nvPr>
        </p:nvSpPr>
        <p:spPr>
          <a:xfrm>
            <a:off x="1371600" y="1536569"/>
            <a:ext cx="9601200" cy="4330831"/>
          </a:xfrm>
        </p:spPr>
        <p:txBody>
          <a:bodyPr>
            <a:normAutofit fontScale="92500"/>
          </a:bodyPr>
          <a:lstStyle/>
          <a:p>
            <a:pPr marL="342900" lvl="0" indent="-342900">
              <a:lnSpc>
                <a:spcPct val="107000"/>
              </a:lnSpc>
              <a:spcAft>
                <a:spcPts val="800"/>
              </a:spcAft>
              <a:buFont typeface="+mj-lt"/>
              <a:buAutoNum type="arabicPeriod"/>
              <a:tabLst>
                <a:tab pos="457200" algn="l"/>
              </a:tabLst>
            </a:pPr>
            <a:r>
              <a:rPr lang="en-IN" sz="2200" b="1" kern="0" dirty="0">
                <a:effectLst/>
                <a:latin typeface="Times New Roman" panose="02020603050405020304" pitchFamily="18" charset="0"/>
                <a:ea typeface="Times New Roman" panose="02020603050405020304" pitchFamily="18" charset="0"/>
                <a:cs typeface="Times New Roman" panose="02020603050405020304" pitchFamily="18" charset="0"/>
              </a:rPr>
              <a:t>Total Streams per Country:</a:t>
            </a:r>
            <a:endParaRPr lang="en-IN" sz="22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Insight:</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Regions with high streaming activity are prime targets for advertisements.</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Ad Strategy:</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Focus advertising efforts on countries with the highest stream counts. Customize ads to fit the cultural context and preferences of these regions.</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342900" lvl="0" indent="-342900">
              <a:lnSpc>
                <a:spcPct val="107000"/>
              </a:lnSpc>
              <a:spcAft>
                <a:spcPts val="800"/>
              </a:spcAft>
              <a:buFont typeface="+mj-lt"/>
              <a:buAutoNum type="arabicPeriod"/>
              <a:tabLst>
                <a:tab pos="457200" algn="l"/>
              </a:tabLst>
            </a:pPr>
            <a:r>
              <a:rPr lang="en-IN" sz="2200" b="1" kern="0" dirty="0">
                <a:effectLst/>
                <a:latin typeface="Times New Roman" panose="02020603050405020304" pitchFamily="18" charset="0"/>
                <a:ea typeface="Times New Roman" panose="02020603050405020304" pitchFamily="18" charset="0"/>
                <a:cs typeface="Times New Roman" panose="02020603050405020304" pitchFamily="18" charset="0"/>
              </a:rPr>
              <a:t>Top Artists by Streams:</a:t>
            </a:r>
            <a:endParaRPr lang="en-IN" sz="22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Insight:</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Popular artists attract a large number of listeners, making their tracks valuable for ad placements.</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Ad Strategy:</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Partner with top artists for sponsored content and advertisements. Place ads in playlists featuring these artists to maximize reach.</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7520462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D6AA01-39D2-8D65-F2CA-3520FEA99618}"/>
              </a:ext>
            </a:extLst>
          </p:cNvPr>
          <p:cNvSpPr>
            <a:spLocks noGrp="1"/>
          </p:cNvSpPr>
          <p:nvPr>
            <p:ph idx="1"/>
          </p:nvPr>
        </p:nvSpPr>
        <p:spPr>
          <a:xfrm>
            <a:off x="1503575" y="669696"/>
            <a:ext cx="9601200" cy="5518608"/>
          </a:xfrm>
        </p:spPr>
        <p:txBody>
          <a:bodyPr>
            <a:normAutofit fontScale="85000" lnSpcReduction="10000"/>
          </a:bodyPr>
          <a:lstStyle/>
          <a:p>
            <a:pPr marL="0" lvl="0" indent="0">
              <a:lnSpc>
                <a:spcPct val="107000"/>
              </a:lnSpc>
              <a:spcAft>
                <a:spcPts val="800"/>
              </a:spcAft>
              <a:buNone/>
              <a:tabLst>
                <a:tab pos="457200" algn="l"/>
              </a:tabLst>
            </a:pPr>
            <a:r>
              <a:rPr lang="en-IN" sz="2200" b="1" kern="0" dirty="0">
                <a:effectLst/>
                <a:latin typeface="Times New Roman" panose="02020603050405020304" pitchFamily="18" charset="0"/>
                <a:ea typeface="Times New Roman" panose="02020603050405020304" pitchFamily="18" charset="0"/>
                <a:cs typeface="Times New Roman" panose="02020603050405020304" pitchFamily="18" charset="0"/>
              </a:rPr>
              <a:t>3.  Top Tracks by Streams:</a:t>
            </a:r>
            <a:endParaRPr lang="en-IN" sz="22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Insight:</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Tracks with the highest streams are popular and widely listened to.</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Ad Strategy:</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Insert ads in playlists containing these top tracks. Use insights from these tracks to inform the genre and style of advertisements to align with listener preferences.</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lvl="0" indent="0">
              <a:lnSpc>
                <a:spcPct val="107000"/>
              </a:lnSpc>
              <a:spcAft>
                <a:spcPts val="800"/>
              </a:spcAft>
              <a:buNone/>
              <a:tabLst>
                <a:tab pos="457200" algn="l"/>
              </a:tabLst>
            </a:pPr>
            <a:r>
              <a:rPr lang="en-IN" sz="2200" b="1" kern="0" dirty="0">
                <a:effectLst/>
                <a:latin typeface="Times New Roman" panose="02020603050405020304" pitchFamily="18" charset="0"/>
                <a:ea typeface="Times New Roman" panose="02020603050405020304" pitchFamily="18" charset="0"/>
                <a:cs typeface="Times New Roman" panose="02020603050405020304" pitchFamily="18" charset="0"/>
              </a:rPr>
              <a:t>4.   Streams Over Time:</a:t>
            </a:r>
            <a:endParaRPr lang="en-IN" sz="22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Insight:</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Identify peak streaming times to target ads when user activity is highest.</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Ad Strategy:</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Schedule advertisements during peak streaming periods to ensure maximum visibility. Adjust ad frequency to coincide with these high-activity periods.</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lvl="0" indent="0">
              <a:lnSpc>
                <a:spcPct val="107000"/>
              </a:lnSpc>
              <a:spcAft>
                <a:spcPts val="800"/>
              </a:spcAft>
              <a:buNone/>
              <a:tabLst>
                <a:tab pos="457200" algn="l"/>
              </a:tabLst>
            </a:pPr>
            <a:r>
              <a:rPr lang="en-IN" sz="2200" b="1" kern="0" dirty="0">
                <a:effectLst/>
                <a:latin typeface="Times New Roman" panose="02020603050405020304" pitchFamily="18" charset="0"/>
                <a:ea typeface="Times New Roman" panose="02020603050405020304" pitchFamily="18" charset="0"/>
                <a:cs typeface="Times New Roman" panose="02020603050405020304" pitchFamily="18" charset="0"/>
              </a:rPr>
              <a:t>5.   Position Change Over Time for Top Tracks:</a:t>
            </a:r>
            <a:endParaRPr lang="en-IN" sz="22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Insight:</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Tracks with improving positions are gaining popularity, indicating growing user interest.</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200" b="1" i="0" kern="0" dirty="0">
                <a:effectLst/>
                <a:latin typeface="Times New Roman" panose="02020603050405020304" pitchFamily="18" charset="0"/>
                <a:ea typeface="Times New Roman" panose="02020603050405020304" pitchFamily="18" charset="0"/>
                <a:cs typeface="Times New Roman" panose="02020603050405020304" pitchFamily="18" charset="0"/>
              </a:rPr>
              <a:t>Ad Strategy:</a:t>
            </a:r>
            <a:r>
              <a:rPr lang="en-IN" sz="2200" i="0" kern="0" dirty="0">
                <a:effectLst/>
                <a:latin typeface="Times New Roman" panose="02020603050405020304" pitchFamily="18" charset="0"/>
                <a:ea typeface="Times New Roman" panose="02020603050405020304" pitchFamily="18" charset="0"/>
                <a:cs typeface="Times New Roman" panose="02020603050405020304" pitchFamily="18" charset="0"/>
              </a:rPr>
              <a:t> Target ads to users who are listening to these rising tracks. Utilize the momentum of these tracks to introduce new advertisements and products.</a:t>
            </a:r>
            <a:endParaRPr lang="en-IN" sz="2200" i="0" kern="100" dirty="0">
              <a:effectLst/>
              <a:latin typeface="Times New Roman" panose="02020603050405020304" pitchFamily="18" charset="0"/>
              <a:ea typeface="Aptos" panose="020B0004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9196764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C8A320-FF25-797D-59C0-BCE08209346E}"/>
              </a:ext>
            </a:extLst>
          </p:cNvPr>
          <p:cNvSpPr>
            <a:spLocks noGrp="1"/>
          </p:cNvSpPr>
          <p:nvPr>
            <p:ph type="title"/>
          </p:nvPr>
        </p:nvSpPr>
        <p:spPr>
          <a:xfrm>
            <a:off x="1371600" y="2696066"/>
            <a:ext cx="9601200" cy="1913640"/>
          </a:xfrm>
        </p:spPr>
        <p:txBody>
          <a:bodyPr>
            <a:normAutofit/>
          </a:bodyPr>
          <a:lstStyle/>
          <a:p>
            <a:pPr algn="ctr"/>
            <a:r>
              <a:rPr lang="en-IN" sz="80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65294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8F2F4-07E9-68AB-673A-EBEE71F600A6}"/>
              </a:ext>
            </a:extLst>
          </p:cNvPr>
          <p:cNvSpPr>
            <a:spLocks noGrp="1"/>
          </p:cNvSpPr>
          <p:nvPr>
            <p:ph type="title"/>
          </p:nvPr>
        </p:nvSpPr>
        <p:spPr/>
        <p:txBody>
          <a:bodyPr>
            <a:normAutofit/>
          </a:bodyPr>
          <a:lstStyle/>
          <a:p>
            <a:pPr algn="ctr"/>
            <a:r>
              <a:rPr lang="en-IN" sz="3600"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35DD628B-3412-4849-B038-BEB6142750FF}"/>
              </a:ext>
            </a:extLst>
          </p:cNvPr>
          <p:cNvSpPr>
            <a:spLocks noGrp="1"/>
          </p:cNvSpPr>
          <p:nvPr>
            <p:ph idx="1"/>
          </p:nvPr>
        </p:nvSpPr>
        <p:spPr/>
        <p:txBody>
          <a:bodyPr>
            <a:normAutofit/>
          </a:bodyPr>
          <a:lstStyle/>
          <a:p>
            <a:pPr marL="0" indent="0">
              <a:lnSpc>
                <a:spcPct val="150000"/>
              </a:lnSpc>
              <a:buNone/>
            </a:pPr>
            <a:r>
              <a:rPr lang="en-US" dirty="0">
                <a:latin typeface="Times New Roman" panose="02020603050405020304" pitchFamily="18" charset="0"/>
                <a:cs typeface="Times New Roman" panose="02020603050405020304" pitchFamily="18" charset="0"/>
              </a:rPr>
              <a:t>The objective of this project is to utilize Power BI's data visualization capabilities to analyze and present insights from Spotify data. This project seeks to leverage Power BI’s visualization capabilities to transform raw Spotify data into meaningful and interactive visualizations that enable users to gain insights, make data-driven decisions, and explore their music preferences in a visually engaging manner. As an analyst come up with the recommendation on suggesting advertisement s to stay competitive in music industry.</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4188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DCBC1-DCCA-FAB6-ACD4-D3138758376C}"/>
              </a:ext>
            </a:extLst>
          </p:cNvPr>
          <p:cNvSpPr>
            <a:spLocks noGrp="1"/>
          </p:cNvSpPr>
          <p:nvPr>
            <p:ph type="title"/>
          </p:nvPr>
        </p:nvSpPr>
        <p:spPr/>
        <p:txBody>
          <a:bodyPr>
            <a:normAutofit/>
          </a:bodyPr>
          <a:lstStyle/>
          <a:p>
            <a:pPr algn="ctr"/>
            <a:r>
              <a:rPr lang="en-IN" sz="3600" dirty="0">
                <a:latin typeface="Times New Roman" panose="02020603050405020304" pitchFamily="18" charset="0"/>
                <a:cs typeface="Times New Roman" panose="02020603050405020304" pitchFamily="18" charset="0"/>
              </a:rPr>
              <a:t>A Description</a:t>
            </a:r>
          </a:p>
        </p:txBody>
      </p:sp>
      <p:sp>
        <p:nvSpPr>
          <p:cNvPr id="3" name="Content Placeholder 2">
            <a:extLst>
              <a:ext uri="{FF2B5EF4-FFF2-40B4-BE49-F238E27FC236}">
                <a16:creationId xmlns:a16="http://schemas.microsoft.com/office/drawing/2014/main" id="{1EC09E5D-F6F9-2CF3-0135-032A1A807257}"/>
              </a:ext>
            </a:extLst>
          </p:cNvPr>
          <p:cNvSpPr>
            <a:spLocks noGrp="1"/>
          </p:cNvSpPr>
          <p:nvPr>
            <p:ph idx="1"/>
          </p:nvPr>
        </p:nvSpPr>
        <p:spPr>
          <a:xfrm>
            <a:off x="1371600" y="1428750"/>
            <a:ext cx="9601200" cy="5226574"/>
          </a:xfrm>
        </p:spPr>
        <p:txBody>
          <a:bodyPr>
            <a:normAutofit fontScale="92500" lnSpcReduction="20000"/>
          </a:bodyPr>
          <a:lstStyle/>
          <a:p>
            <a:pPr>
              <a:lnSpc>
                <a:spcPct val="150000"/>
              </a:lnSpc>
            </a:pPr>
            <a:r>
              <a:rPr lang="en-US" dirty="0">
                <a:latin typeface="Times New Roman" panose="02020603050405020304" pitchFamily="18" charset="0"/>
                <a:cs typeface="Times New Roman" panose="02020603050405020304" pitchFamily="18" charset="0"/>
              </a:rPr>
              <a:t>Here's a short description for your Spotify project: Spotify Data Analysis for Competitive Advertisements This project utilizes Power BI to analyze and visualize Spotify streaming data, focusing on generating insights to inform competitive advertisement strategies. </a:t>
            </a:r>
          </a:p>
          <a:p>
            <a:r>
              <a:rPr lang="en-US" sz="2000" b="1" dirty="0">
                <a:latin typeface="Times New Roman" panose="02020603050405020304" pitchFamily="18" charset="0"/>
                <a:cs typeface="Times New Roman" panose="02020603050405020304" pitchFamily="18" charset="0"/>
              </a:rPr>
              <a:t>Primary Data Source: </a:t>
            </a:r>
            <a:r>
              <a:rPr lang="en-US" sz="2000" dirty="0">
                <a:latin typeface="Times New Roman" panose="02020603050405020304" pitchFamily="18" charset="0"/>
                <a:cs typeface="Times New Roman" panose="02020603050405020304" pitchFamily="18" charset="0"/>
              </a:rPr>
              <a:t>Spotify data</a:t>
            </a:r>
          </a:p>
          <a:p>
            <a:r>
              <a:rPr lang="en-US" sz="2000" b="1" dirty="0">
                <a:latin typeface="Times New Roman" panose="02020603050405020304" pitchFamily="18" charset="0"/>
                <a:cs typeface="Times New Roman" panose="02020603050405020304" pitchFamily="18" charset="0"/>
              </a:rPr>
              <a:t>File Type:  </a:t>
            </a:r>
            <a:r>
              <a:rPr lang="en-US" sz="2000" dirty="0">
                <a:latin typeface="Times New Roman" panose="02020603050405020304" pitchFamily="18" charset="0"/>
                <a:cs typeface="Times New Roman" panose="02020603050405020304" pitchFamily="18" charset="0"/>
              </a:rPr>
              <a:t>CSV File</a:t>
            </a:r>
          </a:p>
          <a:p>
            <a:r>
              <a:rPr lang="en-US" sz="2000" b="1" dirty="0">
                <a:latin typeface="Times New Roman" panose="02020603050405020304" pitchFamily="18" charset="0"/>
                <a:cs typeface="Times New Roman" panose="02020603050405020304" pitchFamily="18" charset="0"/>
              </a:rPr>
              <a:t>Key Columns:</a:t>
            </a:r>
          </a:p>
          <a:p>
            <a:r>
              <a:rPr lang="en-US" dirty="0">
                <a:latin typeface="Times New Roman" panose="02020603050405020304" pitchFamily="18" charset="0"/>
                <a:cs typeface="Times New Roman" panose="02020603050405020304" pitchFamily="18" charset="0"/>
              </a:rPr>
              <a:t>Date</a:t>
            </a:r>
          </a:p>
          <a:p>
            <a:r>
              <a:rPr lang="en-US" sz="2000" dirty="0">
                <a:latin typeface="Times New Roman" panose="02020603050405020304" pitchFamily="18" charset="0"/>
                <a:cs typeface="Times New Roman" panose="02020603050405020304" pitchFamily="18" charset="0"/>
              </a:rPr>
              <a:t>Track Name</a:t>
            </a:r>
          </a:p>
          <a:p>
            <a:r>
              <a:rPr lang="en-US" sz="2000" dirty="0">
                <a:latin typeface="Times New Roman" panose="02020603050405020304" pitchFamily="18" charset="0"/>
                <a:cs typeface="Times New Roman" panose="02020603050405020304" pitchFamily="18" charset="0"/>
              </a:rPr>
              <a:t>Track URL</a:t>
            </a:r>
          </a:p>
          <a:p>
            <a:r>
              <a:rPr lang="en-US" sz="2000" dirty="0">
                <a:latin typeface="Times New Roman" panose="02020603050405020304" pitchFamily="18" charset="0"/>
                <a:cs typeface="Times New Roman" panose="02020603050405020304" pitchFamily="18" charset="0"/>
              </a:rPr>
              <a:t>Position</a:t>
            </a:r>
          </a:p>
          <a:p>
            <a:r>
              <a:rPr lang="en-US" sz="2000" dirty="0">
                <a:latin typeface="Times New Roman" panose="02020603050405020304" pitchFamily="18" charset="0"/>
                <a:cs typeface="Times New Roman" panose="02020603050405020304" pitchFamily="18" charset="0"/>
              </a:rPr>
              <a:t>Artist</a:t>
            </a:r>
          </a:p>
          <a:p>
            <a:r>
              <a:rPr lang="en-US" sz="2000" dirty="0">
                <a:latin typeface="Times New Roman" panose="02020603050405020304" pitchFamily="18" charset="0"/>
                <a:cs typeface="Times New Roman" panose="02020603050405020304" pitchFamily="18" charset="0"/>
              </a:rPr>
              <a:t>Country</a:t>
            </a:r>
          </a:p>
          <a:p>
            <a:r>
              <a:rPr lang="en-US" sz="2000" dirty="0">
                <a:latin typeface="Times New Roman" panose="02020603050405020304" pitchFamily="18" charset="0"/>
                <a:cs typeface="Times New Roman" panose="02020603050405020304" pitchFamily="18" charset="0"/>
              </a:rPr>
              <a:t>Streams </a:t>
            </a:r>
            <a:br>
              <a:rPr lang="en-US"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pPr>
              <a:lnSpc>
                <a:spcPct val="150000"/>
              </a:lnSpc>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91989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6B26A-8374-C728-5E8F-EC16989895B1}"/>
              </a:ext>
            </a:extLst>
          </p:cNvPr>
          <p:cNvSpPr>
            <a:spLocks noGrp="1"/>
          </p:cNvSpPr>
          <p:nvPr>
            <p:ph type="title"/>
          </p:nvPr>
        </p:nvSpPr>
        <p:spPr>
          <a:xfrm>
            <a:off x="1456441" y="318155"/>
            <a:ext cx="9601200" cy="1077012"/>
          </a:xfrm>
        </p:spPr>
        <p:txBody>
          <a:bodyPr>
            <a:normAutofit/>
          </a:bodyPr>
          <a:lstStyle/>
          <a:p>
            <a:pPr algn="ctr"/>
            <a:r>
              <a:rPr lang="en-IN" sz="3600" dirty="0">
                <a:latin typeface="Times New Roman" panose="02020603050405020304" pitchFamily="18" charset="0"/>
                <a:cs typeface="Times New Roman" panose="02020603050405020304" pitchFamily="18" charset="0"/>
              </a:rPr>
              <a:t>Documentation Of Cleaning and Manipulation Of Data</a:t>
            </a:r>
            <a:endParaRPr lang="en-IN" sz="3600" dirty="0"/>
          </a:p>
        </p:txBody>
      </p:sp>
      <p:pic>
        <p:nvPicPr>
          <p:cNvPr id="5" name="Content Placeholder 4">
            <a:extLst>
              <a:ext uri="{FF2B5EF4-FFF2-40B4-BE49-F238E27FC236}">
                <a16:creationId xmlns:a16="http://schemas.microsoft.com/office/drawing/2014/main" id="{43B3AF2A-E8A6-118C-4237-81FA57488502}"/>
              </a:ext>
            </a:extLst>
          </p:cNvPr>
          <p:cNvPicPr>
            <a:picLocks noGrp="1" noChangeAspect="1"/>
          </p:cNvPicPr>
          <p:nvPr>
            <p:ph idx="1"/>
          </p:nvPr>
        </p:nvPicPr>
        <p:blipFill>
          <a:blip r:embed="rId2"/>
          <a:stretch>
            <a:fillRect/>
          </a:stretch>
        </p:blipFill>
        <p:spPr>
          <a:xfrm>
            <a:off x="2309217" y="1724908"/>
            <a:ext cx="8559887" cy="4814937"/>
          </a:xfrm>
        </p:spPr>
      </p:pic>
    </p:spTree>
    <p:extLst>
      <p:ext uri="{BB962C8B-B14F-4D97-AF65-F5344CB8AC3E}">
        <p14:creationId xmlns:p14="http://schemas.microsoft.com/office/powerpoint/2010/main" val="1380841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6467A-65C5-E8DF-4C54-9641AFD876BC}"/>
              </a:ext>
            </a:extLst>
          </p:cNvPr>
          <p:cNvSpPr>
            <a:spLocks noGrp="1"/>
          </p:cNvSpPr>
          <p:nvPr>
            <p:ph type="title"/>
          </p:nvPr>
        </p:nvSpPr>
        <p:spPr>
          <a:xfrm>
            <a:off x="1371600" y="440703"/>
            <a:ext cx="9601200" cy="784781"/>
          </a:xfrm>
        </p:spPr>
        <p:txBody>
          <a:bodyPr>
            <a:normAutofit/>
          </a:bodyPr>
          <a:lstStyle/>
          <a:p>
            <a:pPr algn="ctr"/>
            <a:r>
              <a:rPr lang="en-US" sz="3600" dirty="0">
                <a:latin typeface="Times New Roman" panose="02020603050405020304" pitchFamily="18" charset="0"/>
                <a:cs typeface="Times New Roman" panose="02020603050405020304" pitchFamily="18" charset="0"/>
              </a:rPr>
              <a:t>A Summary Of Your Analysis</a:t>
            </a:r>
            <a:endParaRPr lang="en-IN" sz="3600" dirty="0"/>
          </a:p>
        </p:txBody>
      </p:sp>
      <p:sp>
        <p:nvSpPr>
          <p:cNvPr id="3" name="Content Placeholder 2">
            <a:extLst>
              <a:ext uri="{FF2B5EF4-FFF2-40B4-BE49-F238E27FC236}">
                <a16:creationId xmlns:a16="http://schemas.microsoft.com/office/drawing/2014/main" id="{336214BE-90DD-E1C0-AD76-2031CE8EF8E7}"/>
              </a:ext>
            </a:extLst>
          </p:cNvPr>
          <p:cNvSpPr>
            <a:spLocks noGrp="1"/>
          </p:cNvSpPr>
          <p:nvPr>
            <p:ph idx="1"/>
          </p:nvPr>
        </p:nvSpPr>
        <p:spPr>
          <a:xfrm>
            <a:off x="1295400" y="1475295"/>
            <a:ext cx="9601200" cy="5170602"/>
          </a:xfrm>
        </p:spPr>
        <p:txBody>
          <a:bodyPr>
            <a:normAutofit lnSpcReduction="10000"/>
          </a:bodyPr>
          <a:lstStyle/>
          <a:p>
            <a:pPr marL="0" indent="0">
              <a:buNone/>
            </a:pPr>
            <a:r>
              <a:rPr lang="en-US" sz="2400" b="1" dirty="0">
                <a:latin typeface="Times New Roman" panose="02020603050405020304" pitchFamily="18" charset="0"/>
                <a:cs typeface="Times New Roman" panose="02020603050405020304" pitchFamily="18" charset="0"/>
              </a:rPr>
              <a:t>Objective:</a:t>
            </a:r>
            <a:endParaRPr lang="en-US" sz="2400" dirty="0">
              <a:solidFill>
                <a:srgbClr val="000000"/>
              </a:solidFill>
              <a:latin typeface="Poppins" panose="00000500000000000000" pitchFamily="2" charset="0"/>
            </a:endParaRPr>
          </a:p>
          <a:p>
            <a:pPr>
              <a:lnSpc>
                <a:spcPct val="150000"/>
              </a:lnSpc>
            </a:pPr>
            <a:r>
              <a:rPr lang="en-US" sz="2200" dirty="0">
                <a:solidFill>
                  <a:srgbClr val="000000"/>
                </a:solidFill>
                <a:latin typeface="Times New Roman" panose="02020603050405020304" pitchFamily="18" charset="0"/>
                <a:cs typeface="Times New Roman" panose="02020603050405020304" pitchFamily="18" charset="0"/>
              </a:rPr>
              <a:t>T</a:t>
            </a:r>
            <a:r>
              <a:rPr lang="en-US" sz="2200" b="0" i="0" dirty="0">
                <a:solidFill>
                  <a:srgbClr val="000000"/>
                </a:solidFill>
                <a:effectLst/>
                <a:latin typeface="Times New Roman" panose="02020603050405020304" pitchFamily="18" charset="0"/>
                <a:cs typeface="Times New Roman" panose="02020603050405020304" pitchFamily="18" charset="0"/>
              </a:rPr>
              <a:t>he project aims to provide recommendations for advertising strategies that will help stay competitive in the dynamic music industry by understanding consumer behavior, preferences, and trends as reflected in the Spotify data.</a:t>
            </a:r>
          </a:p>
          <a:p>
            <a:pPr marL="0" indent="0">
              <a:buNone/>
            </a:pPr>
            <a:r>
              <a:rPr lang="en-US" sz="2400" b="1" dirty="0">
                <a:latin typeface="Times New Roman" panose="02020603050405020304" pitchFamily="18" charset="0"/>
                <a:cs typeface="Times New Roman" panose="02020603050405020304" pitchFamily="18" charset="0"/>
              </a:rPr>
              <a:t>Key Steps in the Analysis</a:t>
            </a:r>
          </a:p>
          <a:p>
            <a:r>
              <a:rPr lang="en-US" sz="2400" b="1" dirty="0">
                <a:latin typeface="Times New Roman" panose="02020603050405020304" pitchFamily="18" charset="0"/>
                <a:cs typeface="Times New Roman" panose="02020603050405020304" pitchFamily="18" charset="0"/>
              </a:rPr>
              <a:t>Data Preparation and Cleaning</a:t>
            </a:r>
            <a:r>
              <a:rPr lang="en-US" sz="2400" dirty="0">
                <a:latin typeface="Times New Roman" panose="02020603050405020304" pitchFamily="18" charset="0"/>
                <a:cs typeface="Times New Roman" panose="02020603050405020304" pitchFamily="18" charset="0"/>
              </a:rPr>
              <a:t>:</a:t>
            </a:r>
          </a:p>
          <a:p>
            <a:r>
              <a:rPr lang="en-US" sz="2200" dirty="0">
                <a:latin typeface="Times New Roman" panose="02020603050405020304" pitchFamily="18" charset="0"/>
                <a:cs typeface="Times New Roman" panose="02020603050405020304" pitchFamily="18" charset="0"/>
              </a:rPr>
              <a:t>Imported the Spotify data.</a:t>
            </a:r>
          </a:p>
          <a:p>
            <a:r>
              <a:rPr lang="en-US" sz="2200" dirty="0">
                <a:latin typeface="Times New Roman" panose="02020603050405020304" pitchFamily="18" charset="0"/>
                <a:cs typeface="Times New Roman" panose="02020603050405020304" pitchFamily="18" charset="0"/>
              </a:rPr>
              <a:t>Cleaned the data by removing duplicates and handling missing values.</a:t>
            </a:r>
          </a:p>
          <a:p>
            <a:r>
              <a:rPr lang="en-US" sz="2200" dirty="0">
                <a:latin typeface="Times New Roman" panose="02020603050405020304" pitchFamily="18" charset="0"/>
                <a:cs typeface="Times New Roman" panose="02020603050405020304" pitchFamily="18" charset="0"/>
              </a:rPr>
              <a:t>Ensured proper data types for all fields.</a:t>
            </a:r>
          </a:p>
          <a:p>
            <a:r>
              <a:rPr lang="en-US" sz="2200" dirty="0">
                <a:latin typeface="Times New Roman" panose="02020603050405020304" pitchFamily="18" charset="0"/>
                <a:cs typeface="Times New Roman" panose="02020603050405020304" pitchFamily="18" charset="0"/>
              </a:rPr>
              <a:t>Grouped rows of Artist and Track Name to create new column for count of respective columns.</a:t>
            </a:r>
          </a:p>
          <a:p>
            <a:endParaRPr lang="en-US" sz="24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892278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202809-7E4E-FCED-F23D-B2FB7EF2BF34}"/>
              </a:ext>
            </a:extLst>
          </p:cNvPr>
          <p:cNvSpPr>
            <a:spLocks noGrp="1"/>
          </p:cNvSpPr>
          <p:nvPr>
            <p:ph idx="1"/>
          </p:nvPr>
        </p:nvSpPr>
        <p:spPr>
          <a:xfrm>
            <a:off x="1362173" y="405352"/>
            <a:ext cx="9601200" cy="5867400"/>
          </a:xfrm>
        </p:spPr>
        <p:txBody>
          <a:bodyPr/>
          <a:lstStyle/>
          <a:p>
            <a:r>
              <a:rPr lang="en-IN" sz="2200" dirty="0">
                <a:latin typeface="Times New Roman" panose="02020603050405020304" pitchFamily="18" charset="0"/>
                <a:cs typeface="Times New Roman" panose="02020603050405020304" pitchFamily="18" charset="0"/>
              </a:rPr>
              <a:t>Identified the Top artist , top Tracks.</a:t>
            </a:r>
          </a:p>
          <a:p>
            <a:r>
              <a:rPr lang="en-IN" sz="2200" dirty="0">
                <a:latin typeface="Times New Roman" panose="02020603050405020304" pitchFamily="18" charset="0"/>
                <a:cs typeface="Times New Roman" panose="02020603050405020304" pitchFamily="18" charset="0"/>
              </a:rPr>
              <a:t>Analyzed Stream, position, Top Tracks, Artist with Stream.</a:t>
            </a:r>
          </a:p>
          <a:p>
            <a:pPr marL="0" indent="0">
              <a:buNone/>
            </a:pPr>
            <a:r>
              <a:rPr lang="en-IN" sz="2400" b="1" dirty="0">
                <a:latin typeface="Times New Roman" panose="02020603050405020304" pitchFamily="18" charset="0"/>
                <a:cs typeface="Times New Roman" panose="02020603050405020304" pitchFamily="18" charset="0"/>
              </a:rPr>
              <a:t>Conclusion:</a:t>
            </a:r>
          </a:p>
          <a:p>
            <a:r>
              <a:rPr lang="en-US" sz="2200" dirty="0">
                <a:latin typeface="Times New Roman" panose="02020603050405020304" pitchFamily="18" charset="0"/>
                <a:cs typeface="Times New Roman" panose="02020603050405020304" pitchFamily="18" charset="0"/>
              </a:rPr>
              <a:t>Through an exploratory data analysis of Spotify streaming data, several key insights and trends have been identified to inform competitive advertising strategies. The analysis reveals that certain regions exhibit higher streaming activity, indicating prime targets for localized advertisements. </a:t>
            </a:r>
            <a:endParaRPr lang="en-IN"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By leveraging these insights, Spotify can enhance its advertising strategy, ensuring it remains competitive and relevant in the ever-evolving music industry.</a:t>
            </a:r>
            <a:endParaRPr lang="en-IN" sz="2200" dirty="0">
              <a:latin typeface="Times New Roman" panose="02020603050405020304" pitchFamily="18" charset="0"/>
              <a:cs typeface="Times New Roman" panose="02020603050405020304" pitchFamily="18" charset="0"/>
            </a:endParaRPr>
          </a:p>
          <a:p>
            <a:endParaRPr lang="en-IN" sz="2200" dirty="0">
              <a:latin typeface="Times New Roman" panose="02020603050405020304" pitchFamily="18" charset="0"/>
              <a:cs typeface="Times New Roman" panose="02020603050405020304" pitchFamily="18" charset="0"/>
            </a:endParaRPr>
          </a:p>
          <a:p>
            <a:endParaRPr lang="en-IN" dirty="0"/>
          </a:p>
          <a:p>
            <a:endParaRPr lang="en-IN" dirty="0"/>
          </a:p>
        </p:txBody>
      </p:sp>
    </p:spTree>
    <p:extLst>
      <p:ext uri="{BB962C8B-B14F-4D97-AF65-F5344CB8AC3E}">
        <p14:creationId xmlns:p14="http://schemas.microsoft.com/office/powerpoint/2010/main" val="1184831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C4A6E-C275-9CD5-196A-5D00AE0C5DC1}"/>
              </a:ext>
            </a:extLst>
          </p:cNvPr>
          <p:cNvSpPr>
            <a:spLocks noGrp="1"/>
          </p:cNvSpPr>
          <p:nvPr>
            <p:ph type="title"/>
          </p:nvPr>
        </p:nvSpPr>
        <p:spPr>
          <a:xfrm>
            <a:off x="1371600" y="374715"/>
            <a:ext cx="9601200" cy="916757"/>
          </a:xfrm>
        </p:spPr>
        <p:txBody>
          <a:bodyPr>
            <a:normAutofit/>
          </a:bodyPr>
          <a:lstStyle/>
          <a:p>
            <a:pPr algn="ctr"/>
            <a:r>
              <a:rPr lang="en-US" sz="3600" dirty="0">
                <a:latin typeface="Times New Roman" panose="02020603050405020304" pitchFamily="18" charset="0"/>
                <a:cs typeface="Times New Roman" panose="02020603050405020304" pitchFamily="18" charset="0"/>
              </a:rPr>
              <a:t>Supporting visualizations</a:t>
            </a:r>
            <a:endParaRPr lang="en-IN" sz="3600" dirty="0"/>
          </a:p>
        </p:txBody>
      </p:sp>
      <p:pic>
        <p:nvPicPr>
          <p:cNvPr id="5" name="Content Placeholder 4">
            <a:extLst>
              <a:ext uri="{FF2B5EF4-FFF2-40B4-BE49-F238E27FC236}">
                <a16:creationId xmlns:a16="http://schemas.microsoft.com/office/drawing/2014/main" id="{C1637582-F9A0-54A7-28E5-1E12187FDBFC}"/>
              </a:ext>
            </a:extLst>
          </p:cNvPr>
          <p:cNvPicPr>
            <a:picLocks noGrp="1" noChangeAspect="1"/>
          </p:cNvPicPr>
          <p:nvPr>
            <p:ph idx="1"/>
          </p:nvPr>
        </p:nvPicPr>
        <p:blipFill>
          <a:blip r:embed="rId2"/>
          <a:stretch>
            <a:fillRect/>
          </a:stretch>
        </p:blipFill>
        <p:spPr>
          <a:xfrm>
            <a:off x="2819050" y="2248292"/>
            <a:ext cx="7852091" cy="4416801"/>
          </a:xfrm>
        </p:spPr>
      </p:pic>
      <p:sp>
        <p:nvSpPr>
          <p:cNvPr id="7" name="TextBox 6">
            <a:extLst>
              <a:ext uri="{FF2B5EF4-FFF2-40B4-BE49-F238E27FC236}">
                <a16:creationId xmlns:a16="http://schemas.microsoft.com/office/drawing/2014/main" id="{40F4972C-E17D-85BA-B7A1-30D294F27961}"/>
              </a:ext>
            </a:extLst>
          </p:cNvPr>
          <p:cNvSpPr txBox="1"/>
          <p:nvPr/>
        </p:nvSpPr>
        <p:spPr>
          <a:xfrm>
            <a:off x="3048786" y="1419404"/>
            <a:ext cx="6094428" cy="523220"/>
          </a:xfrm>
          <a:prstGeom prst="rect">
            <a:avLst/>
          </a:prstGeom>
          <a:noFill/>
        </p:spPr>
        <p:txBody>
          <a:bodyPr wrap="square">
            <a:spAutoFit/>
          </a:bodyPr>
          <a:lstStyle/>
          <a:p>
            <a:pPr algn="ctr"/>
            <a:r>
              <a:rPr lang="en-IN" sz="2800" dirty="0">
                <a:latin typeface="Times New Roman" panose="02020603050405020304" pitchFamily="18" charset="0"/>
                <a:cs typeface="Times New Roman" panose="02020603050405020304" pitchFamily="18" charset="0"/>
              </a:rPr>
              <a:t>Sum of Artist Play Count by Artist</a:t>
            </a:r>
          </a:p>
        </p:txBody>
      </p:sp>
    </p:spTree>
    <p:extLst>
      <p:ext uri="{BB962C8B-B14F-4D97-AF65-F5344CB8AC3E}">
        <p14:creationId xmlns:p14="http://schemas.microsoft.com/office/powerpoint/2010/main" val="13900635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2B825-B0D2-6D08-3062-84237A9BF2EE}"/>
              </a:ext>
            </a:extLst>
          </p:cNvPr>
          <p:cNvSpPr>
            <a:spLocks noGrp="1"/>
          </p:cNvSpPr>
          <p:nvPr>
            <p:ph type="title"/>
          </p:nvPr>
        </p:nvSpPr>
        <p:spPr>
          <a:xfrm>
            <a:off x="1371600" y="685800"/>
            <a:ext cx="9601200" cy="709367"/>
          </a:xfrm>
        </p:spPr>
        <p:txBody>
          <a:bodyPr>
            <a:normAutofit/>
          </a:bodyPr>
          <a:lstStyle/>
          <a:p>
            <a:pPr algn="ctr"/>
            <a:r>
              <a:rPr lang="en-US" sz="2800" dirty="0">
                <a:latin typeface="Times New Roman" panose="02020603050405020304" pitchFamily="18" charset="0"/>
                <a:cs typeface="Times New Roman" panose="02020603050405020304" pitchFamily="18" charset="0"/>
              </a:rPr>
              <a:t>Sum Of play Counts by Track Name</a:t>
            </a:r>
            <a:endParaRPr lang="en-IN" sz="28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7C843708-2C29-A6DC-FCD0-C01B95C8D9D1}"/>
              </a:ext>
            </a:extLst>
          </p:cNvPr>
          <p:cNvPicPr>
            <a:picLocks noChangeAspect="1"/>
          </p:cNvPicPr>
          <p:nvPr/>
        </p:nvPicPr>
        <p:blipFill>
          <a:blip r:embed="rId2"/>
          <a:stretch>
            <a:fillRect/>
          </a:stretch>
        </p:blipFill>
        <p:spPr>
          <a:xfrm>
            <a:off x="2277096" y="1677971"/>
            <a:ext cx="8331202" cy="4686301"/>
          </a:xfrm>
          <a:prstGeom prst="rect">
            <a:avLst/>
          </a:prstGeom>
        </p:spPr>
      </p:pic>
    </p:spTree>
    <p:extLst>
      <p:ext uri="{BB962C8B-B14F-4D97-AF65-F5344CB8AC3E}">
        <p14:creationId xmlns:p14="http://schemas.microsoft.com/office/powerpoint/2010/main" val="1769379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F1528-D4DC-B365-D5BC-ED6CF6EED313}"/>
              </a:ext>
            </a:extLst>
          </p:cNvPr>
          <p:cNvSpPr>
            <a:spLocks noGrp="1"/>
          </p:cNvSpPr>
          <p:nvPr>
            <p:ph type="title"/>
          </p:nvPr>
        </p:nvSpPr>
        <p:spPr>
          <a:xfrm>
            <a:off x="1371600" y="685800"/>
            <a:ext cx="9469225" cy="916757"/>
          </a:xfrm>
        </p:spPr>
        <p:txBody>
          <a:bodyPr>
            <a:normAutofit/>
          </a:bodyPr>
          <a:lstStyle/>
          <a:p>
            <a:pPr algn="ctr"/>
            <a:r>
              <a:rPr lang="en-IN" sz="2800" dirty="0">
                <a:latin typeface="Times New Roman" panose="02020603050405020304" pitchFamily="18" charset="0"/>
                <a:cs typeface="Times New Roman" panose="02020603050405020304" pitchFamily="18" charset="0"/>
              </a:rPr>
              <a:t>Country</a:t>
            </a:r>
          </a:p>
        </p:txBody>
      </p:sp>
      <p:pic>
        <p:nvPicPr>
          <p:cNvPr id="5" name="Picture 4">
            <a:extLst>
              <a:ext uri="{FF2B5EF4-FFF2-40B4-BE49-F238E27FC236}">
                <a16:creationId xmlns:a16="http://schemas.microsoft.com/office/drawing/2014/main" id="{716338A9-29C2-E186-C8C4-3E74DF822CD3}"/>
              </a:ext>
            </a:extLst>
          </p:cNvPr>
          <p:cNvPicPr>
            <a:picLocks noChangeAspect="1"/>
          </p:cNvPicPr>
          <p:nvPr/>
        </p:nvPicPr>
        <p:blipFill>
          <a:blip r:embed="rId2"/>
          <a:stretch>
            <a:fillRect/>
          </a:stretch>
        </p:blipFill>
        <p:spPr>
          <a:xfrm>
            <a:off x="2196445" y="1733942"/>
            <a:ext cx="8531259" cy="4798833"/>
          </a:xfrm>
          <a:prstGeom prst="rect">
            <a:avLst/>
          </a:prstGeom>
        </p:spPr>
      </p:pic>
    </p:spTree>
    <p:extLst>
      <p:ext uri="{BB962C8B-B14F-4D97-AF65-F5344CB8AC3E}">
        <p14:creationId xmlns:p14="http://schemas.microsoft.com/office/powerpoint/2010/main" val="2073118776"/>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{D02F73D5-6473-42EB-831F-54C96570ACF9}tf10001105</Template>
  <TotalTime>254</TotalTime>
  <Words>661</Words>
  <Application>Microsoft Office PowerPoint</Application>
  <PresentationFormat>Widescreen</PresentationFormat>
  <Paragraphs>63</Paragraphs>
  <Slides>19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Calibri</vt:lpstr>
      <vt:lpstr>Courier New</vt:lpstr>
      <vt:lpstr>Franklin Gothic Book</vt:lpstr>
      <vt:lpstr>Poppins</vt:lpstr>
      <vt:lpstr>Times New Roman</vt:lpstr>
      <vt:lpstr>Crop</vt:lpstr>
      <vt:lpstr>Capstone Project 4 Spotify trends ANALYSIS</vt:lpstr>
      <vt:lpstr>Problem Statement:</vt:lpstr>
      <vt:lpstr>A Description</vt:lpstr>
      <vt:lpstr>Documentation Of Cleaning and Manipulation Of Data</vt:lpstr>
      <vt:lpstr>A Summary Of Your Analysis</vt:lpstr>
      <vt:lpstr>PowerPoint Presentation</vt:lpstr>
      <vt:lpstr>Supporting visualizations</vt:lpstr>
      <vt:lpstr>Sum Of play Counts by Track Name</vt:lpstr>
      <vt:lpstr>Country</vt:lpstr>
      <vt:lpstr>Count of Streams by Position and date</vt:lpstr>
      <vt:lpstr> Average of Streams by Country</vt:lpstr>
      <vt:lpstr> Sum of Streams by Date</vt:lpstr>
      <vt:lpstr>Position change over for top tracks</vt:lpstr>
      <vt:lpstr> Count of Streams by Track Name</vt:lpstr>
      <vt:lpstr> Count of Streams by Artist</vt:lpstr>
      <vt:lpstr>Dashboard</vt:lpstr>
      <vt:lpstr>Analysis and Recommendation for Creating Advertisements Strategy </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Vignesh Balakrishnan</dc:creator>
  <cp:lastModifiedBy>Vignesh Balakrishnan</cp:lastModifiedBy>
  <cp:revision>3</cp:revision>
  <dcterms:created xsi:type="dcterms:W3CDTF">2024-07-11T10:22:14Z</dcterms:created>
  <dcterms:modified xsi:type="dcterms:W3CDTF">2024-07-15T14:57:36Z</dcterms:modified>
</cp:coreProperties>
</file>

<file path=docProps/thumbnail.jpeg>
</file>